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9" r:id="rId4"/>
    <p:sldId id="270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6" r:id="rId13"/>
    <p:sldId id="267" r:id="rId14"/>
    <p:sldId id="265" r:id="rId15"/>
    <p:sldId id="268" r:id="rId16"/>
    <p:sldId id="271" r:id="rId17"/>
    <p:sldId id="274" r:id="rId18"/>
    <p:sldId id="272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F0EE-7447-423C-BEF7-F7DE4D103145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0124-24BD-4EBE-BE26-0E99C4465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14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F0EE-7447-423C-BEF7-F7DE4D103145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0124-24BD-4EBE-BE26-0E99C4465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23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F0EE-7447-423C-BEF7-F7DE4D103145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0124-24BD-4EBE-BE26-0E99C4465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744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F0EE-7447-423C-BEF7-F7DE4D103145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0124-24BD-4EBE-BE26-0E99C44659A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163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F0EE-7447-423C-BEF7-F7DE4D103145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0124-24BD-4EBE-BE26-0E99C4465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831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F0EE-7447-423C-BEF7-F7DE4D103145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0124-24BD-4EBE-BE26-0E99C4465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13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F0EE-7447-423C-BEF7-F7DE4D103145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0124-24BD-4EBE-BE26-0E99C4465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360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F0EE-7447-423C-BEF7-F7DE4D103145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0124-24BD-4EBE-BE26-0E99C4465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77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F0EE-7447-423C-BEF7-F7DE4D103145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0124-24BD-4EBE-BE26-0E99C4465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50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F0EE-7447-423C-BEF7-F7DE4D103145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0124-24BD-4EBE-BE26-0E99C4465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80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F0EE-7447-423C-BEF7-F7DE4D103145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0124-24BD-4EBE-BE26-0E99C4465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F0EE-7447-423C-BEF7-F7DE4D103145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0124-24BD-4EBE-BE26-0E99C4465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35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F0EE-7447-423C-BEF7-F7DE4D103145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0124-24BD-4EBE-BE26-0E99C4465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4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F0EE-7447-423C-BEF7-F7DE4D103145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0124-24BD-4EBE-BE26-0E99C4465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930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F0EE-7447-423C-BEF7-F7DE4D103145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0124-24BD-4EBE-BE26-0E99C4465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6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F0EE-7447-423C-BEF7-F7DE4D103145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0124-24BD-4EBE-BE26-0E99C4465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2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F0EE-7447-423C-BEF7-F7DE4D103145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0124-24BD-4EBE-BE26-0E99C4465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90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D3F0EE-7447-423C-BEF7-F7DE4D103145}" type="datetimeFigureOut">
              <a:rPr lang="en-GB" smtClean="0"/>
              <a:t>11/05/2022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5570124-24BD-4EBE-BE26-0E99C4465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70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uh.nhs.uk/library/wp-content/uploads/sites/8/2020/06/Paediatric-Guidelines-Elbow-injuries-2019-1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uh.nhs.uk/library/wp-content/uploads/sites/8/2020/06/Paediatric-Guidelines-Elbow-injuries-2019-1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uh.nhs.uk/library/wp-content/uploads/sites/8/2020/06/Paediatric-Guidelines-Elbow-injuries-2019-1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uh.nhs.uk/library/wp-content/uploads/sites/8/2020/06/Paediatric-Guidelines-Elbow-injuries-2019-1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uh.nhs.uk/library/wp-content/uploads/sites/8/2020/06/Paediatric-Guidelines-Elbow-injuries-2019-1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7D1733-D119-47A4-8AD5-60355D0983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Paediatric elbow INJURIES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F66AFCC-DB38-4E93-81FD-7F977D2666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Enp</a:t>
            </a:r>
            <a:r>
              <a:rPr lang="en-GB" dirty="0"/>
              <a:t> teaching</a:t>
            </a:r>
          </a:p>
          <a:p>
            <a:r>
              <a:rPr lang="en-GB" dirty="0"/>
              <a:t>22/12/21</a:t>
            </a:r>
          </a:p>
          <a:p>
            <a:r>
              <a:rPr lang="en-GB" dirty="0"/>
              <a:t>Zoe </a:t>
            </a:r>
            <a:r>
              <a:rPr lang="en-GB" dirty="0" err="1"/>
              <a:t>smeed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554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78141-D3D8-4428-80CA-E04B2054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XR INTERPRETATION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9E2586-C34D-4C81-B724-DC07E7FFEBDB}"/>
              </a:ext>
            </a:extLst>
          </p:cNvPr>
          <p:cNvSpPr txBox="1"/>
          <p:nvPr/>
        </p:nvSpPr>
        <p:spPr>
          <a:xfrm>
            <a:off x="5764696" y="2303353"/>
            <a:ext cx="5176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Are there fat pads?</a:t>
            </a:r>
          </a:p>
          <a:p>
            <a:endParaRPr lang="en-GB" dirty="0"/>
          </a:p>
          <a:p>
            <a:pPr marL="342900" indent="-342900">
              <a:buAutoNum type="arabicPeriod" startAt="2"/>
            </a:pP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Radiocapitellar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line:</a:t>
            </a:r>
          </a:p>
          <a:p>
            <a:pPr marL="342900" indent="-342900">
              <a:buAutoNum type="arabicPeriod" startAt="2"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AutoNum type="arabicPeriod" startAt="2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Anterior humeral line:</a:t>
            </a:r>
          </a:p>
          <a:p>
            <a:endParaRPr lang="en-GB" dirty="0"/>
          </a:p>
          <a:p>
            <a:r>
              <a:rPr lang="en-GB" dirty="0"/>
              <a:t>4.  Are ossification centres in correct order?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9A426E8-1120-446C-AF43-EFDA2D5156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49" t="43095" r="31847" b="17826"/>
          <a:stretch/>
        </p:blipFill>
        <p:spPr>
          <a:xfrm>
            <a:off x="0" y="2303353"/>
            <a:ext cx="5645426" cy="253116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132F029F-821F-428D-805B-BF0A0F619B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954D8BF-66B2-4222-A3C3-D0F675DEDB59}"/>
              </a:ext>
            </a:extLst>
          </p:cNvPr>
          <p:cNvSpPr txBox="1"/>
          <p:nvPr/>
        </p:nvSpPr>
        <p:spPr>
          <a:xfrm>
            <a:off x="763325" y="6170212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BSUH Paediatric Guidelines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03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6D1B57-88C3-4358-B235-4B27FE77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COMMON INJURIES – SUPRACONDYLAR #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629F72ED-E580-4F33-9872-B300FC3E0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77" y="1944350"/>
            <a:ext cx="4643306" cy="464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F2FBAF-637A-4B4E-A6BE-615EF6EFB4BB}"/>
              </a:ext>
            </a:extLst>
          </p:cNvPr>
          <p:cNvSpPr txBox="1"/>
          <p:nvPr/>
        </p:nvSpPr>
        <p:spPr>
          <a:xfrm>
            <a:off x="6162261" y="2043485"/>
            <a:ext cx="47230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Commonest # 4-8yo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FOOSH (5% direct fall)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Beware – significant risk </a:t>
            </a:r>
            <a:r>
              <a:rPr lang="en-GB" dirty="0" err="1"/>
              <a:t>neurovasc</a:t>
            </a:r>
            <a:r>
              <a:rPr lang="en-GB" dirty="0"/>
              <a:t> 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Undisplaced</a:t>
            </a:r>
            <a:r>
              <a:rPr lang="en-GB" dirty="0"/>
              <a:t>: high above elbow cast, VFC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Displaced: Ortho on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359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DE5A23-BABC-4C7F-9369-7B14CD67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 CONDYLE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968476-368F-45B3-8181-DB12C73D5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0254" y="2367092"/>
            <a:ext cx="5767346" cy="3424107"/>
          </a:xfrm>
        </p:spPr>
        <p:txBody>
          <a:bodyPr/>
          <a:lstStyle/>
          <a:p>
            <a:r>
              <a:rPr lang="en-GB" dirty="0"/>
              <a:t>6-10 YRS</a:t>
            </a:r>
          </a:p>
          <a:p>
            <a:r>
              <a:rPr lang="en-GB" dirty="0"/>
              <a:t>Often displaced - ortho</a:t>
            </a:r>
          </a:p>
        </p:txBody>
      </p:sp>
      <p:pic>
        <p:nvPicPr>
          <p:cNvPr id="8194" name="Picture 2" descr="Clinical Practice Guidelines : Lateral condyle fracture of the humerus -  Emergency Department">
            <a:extLst>
              <a:ext uri="{FF2B5EF4-FFF2-40B4-BE49-F238E27FC236}">
                <a16:creationId xmlns:a16="http://schemas.microsoft.com/office/drawing/2014/main" xmlns="" id="{B8B5893D-5F32-429E-A0AA-BD324B2CB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66" y="2576845"/>
            <a:ext cx="3854986" cy="281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16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DE5A23-BABC-4C7F-9369-7B14CD67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medial EPICONDYLE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968476-368F-45B3-8181-DB12C73D50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0254" y="2367092"/>
            <a:ext cx="5767346" cy="3424107"/>
          </a:xfrm>
        </p:spPr>
        <p:txBody>
          <a:bodyPr/>
          <a:lstStyle/>
          <a:p>
            <a:r>
              <a:rPr lang="en-GB" dirty="0"/>
              <a:t>7-15YRS</a:t>
            </a:r>
          </a:p>
          <a:p>
            <a:r>
              <a:rPr lang="en-GB" dirty="0"/>
              <a:t>50% associated with dislocation</a:t>
            </a:r>
          </a:p>
        </p:txBody>
      </p:sp>
      <p:pic>
        <p:nvPicPr>
          <p:cNvPr id="9218" name="Picture 2" descr="Image result for Medial Humeral Epicondyle Fracture">
            <a:extLst>
              <a:ext uri="{FF2B5EF4-FFF2-40B4-BE49-F238E27FC236}">
                <a16:creationId xmlns:a16="http://schemas.microsoft.com/office/drawing/2014/main" xmlns="" id="{F816D63B-9124-4C6B-B5D7-8BE912371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6" y="1669774"/>
            <a:ext cx="4083637" cy="366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2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6EB0F-5A54-4DDE-A8B4-9B2700E9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Olecranon fracture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A58B68-CC6D-4484-AAAF-E383385670C2}"/>
              </a:ext>
            </a:extLst>
          </p:cNvPr>
          <p:cNvSpPr txBox="1"/>
          <p:nvPr/>
        </p:nvSpPr>
        <p:spPr>
          <a:xfrm>
            <a:off x="5406887" y="2393343"/>
            <a:ext cx="5390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Often associated med/</a:t>
            </a:r>
            <a:r>
              <a:rPr lang="en-GB" dirty="0" err="1"/>
              <a:t>lat</a:t>
            </a:r>
            <a:r>
              <a:rPr lang="en-GB" dirty="0"/>
              <a:t> condyle /radial head #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 </a:t>
            </a:r>
            <a:r>
              <a:rPr lang="en-GB" dirty="0" err="1"/>
              <a:t>neurovasc</a:t>
            </a:r>
            <a:r>
              <a:rPr lang="en-GB" dirty="0"/>
              <a:t> injury.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Above elbow BS - ortho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Undisplaced</a:t>
            </a:r>
            <a:r>
              <a:rPr lang="en-GB" dirty="0"/>
              <a:t> VFC</a:t>
            </a:r>
          </a:p>
        </p:txBody>
      </p:sp>
      <p:sp>
        <p:nvSpPr>
          <p:cNvPr id="6" name="AutoShape 4" descr="See the source image">
            <a:extLst>
              <a:ext uri="{FF2B5EF4-FFF2-40B4-BE49-F238E27FC236}">
                <a16:creationId xmlns:a16="http://schemas.microsoft.com/office/drawing/2014/main" xmlns="" id="{E8F6B049-A5D7-461D-B4E4-A5F73BF4E6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4" name="Picture 6" descr="See the source image">
            <a:extLst>
              <a:ext uri="{FF2B5EF4-FFF2-40B4-BE49-F238E27FC236}">
                <a16:creationId xmlns:a16="http://schemas.microsoft.com/office/drawing/2014/main" xmlns="" id="{61C74709-1576-4759-8140-349C73AEB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16" y="2179693"/>
            <a:ext cx="3610693" cy="280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7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6EB0F-5A54-4DDE-A8B4-9B2700E9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Radial head/neck</a:t>
            </a:r>
          </a:p>
        </p:txBody>
      </p:sp>
      <p:pic>
        <p:nvPicPr>
          <p:cNvPr id="7170" name="Picture 2" descr="Radial head fracture - Wikipedia">
            <a:extLst>
              <a:ext uri="{FF2B5EF4-FFF2-40B4-BE49-F238E27FC236}">
                <a16:creationId xmlns:a16="http://schemas.microsoft.com/office/drawing/2014/main" xmlns="" id="{BA0F436E-44F0-4B11-9593-ED16D55E113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317" y="2214694"/>
            <a:ext cx="3017782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A58B68-CC6D-4484-AAAF-E383385670C2}"/>
              </a:ext>
            </a:extLst>
          </p:cNvPr>
          <p:cNvSpPr txBox="1"/>
          <p:nvPr/>
        </p:nvSpPr>
        <p:spPr>
          <a:xfrm>
            <a:off x="5406887" y="2393343"/>
            <a:ext cx="4937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Typically FOOSH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Pain &amp; reduced flex/</a:t>
            </a:r>
            <a:r>
              <a:rPr lang="en-GB" dirty="0" err="1"/>
              <a:t>ext</a:t>
            </a:r>
            <a:r>
              <a:rPr lang="en-GB" dirty="0"/>
              <a:t> &amp; pronation/supination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Comminuted</a:t>
            </a:r>
            <a:r>
              <a:rPr lang="en-GB" dirty="0"/>
              <a:t>/angulated: above elbow 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Others: BAS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VFC/PIL</a:t>
            </a:r>
          </a:p>
        </p:txBody>
      </p:sp>
    </p:spTree>
    <p:extLst>
      <p:ext uri="{BB962C8B-B14F-4D97-AF65-F5344CB8AC3E}">
        <p14:creationId xmlns:p14="http://schemas.microsoft.com/office/powerpoint/2010/main" val="493841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6EB0F-5A54-4DDE-A8B4-9B2700E9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Elbow DISLOCATION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A58B68-CC6D-4484-AAAF-E383385670C2}"/>
              </a:ext>
            </a:extLst>
          </p:cNvPr>
          <p:cNvSpPr txBox="1"/>
          <p:nvPr/>
        </p:nvSpPr>
        <p:spPr>
          <a:xfrm>
            <a:off x="5351227" y="2122999"/>
            <a:ext cx="64564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Posterior &amp; lateral displacement during forced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Swollen, deformed, slight flexion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Often associated med/</a:t>
            </a:r>
            <a:r>
              <a:rPr lang="en-GB" dirty="0" err="1"/>
              <a:t>lat</a:t>
            </a:r>
            <a:r>
              <a:rPr lang="en-GB" dirty="0"/>
              <a:t> condyle /radial head #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Neurovasc</a:t>
            </a:r>
            <a:r>
              <a:rPr lang="en-GB" dirty="0"/>
              <a:t>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Longitudinal traction, slight flexion under safe sedation.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Above elbow BS &amp; Ortho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** 5% associated with distal radius injury***</a:t>
            </a:r>
          </a:p>
        </p:txBody>
      </p:sp>
      <p:sp>
        <p:nvSpPr>
          <p:cNvPr id="6" name="AutoShape 4" descr="See the source image">
            <a:extLst>
              <a:ext uri="{FF2B5EF4-FFF2-40B4-BE49-F238E27FC236}">
                <a16:creationId xmlns:a16="http://schemas.microsoft.com/office/drawing/2014/main" xmlns="" id="{E8F6B049-A5D7-461D-B4E4-A5F73BF4E6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628B20-2842-4435-AD63-411FF1489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83" t="43246" r="51804" b="32293"/>
          <a:stretch/>
        </p:blipFill>
        <p:spPr>
          <a:xfrm>
            <a:off x="566435" y="2525566"/>
            <a:ext cx="4238236" cy="2490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86C3A2-BB4F-4C4B-B392-9D3FCD945CAB}"/>
              </a:ext>
            </a:extLst>
          </p:cNvPr>
          <p:cNvSpPr txBox="1"/>
          <p:nvPr/>
        </p:nvSpPr>
        <p:spPr>
          <a:xfrm>
            <a:off x="653996" y="5631652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BSUH Paediatric Guidelines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65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6EB0F-5A54-4DDE-A8B4-9B2700E9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Monteggia</a:t>
            </a:r>
            <a:r>
              <a:rPr lang="en-GB" dirty="0"/>
              <a:t> vs </a:t>
            </a:r>
            <a:r>
              <a:rPr lang="en-GB" dirty="0" err="1"/>
              <a:t>galleazzi</a:t>
            </a:r>
            <a:endParaRPr lang="en-GB" dirty="0"/>
          </a:p>
        </p:txBody>
      </p:sp>
      <p:sp>
        <p:nvSpPr>
          <p:cNvPr id="6" name="AutoShape 4" descr="See the source image">
            <a:extLst>
              <a:ext uri="{FF2B5EF4-FFF2-40B4-BE49-F238E27FC236}">
                <a16:creationId xmlns:a16="http://schemas.microsoft.com/office/drawing/2014/main" xmlns="" id="{E8F6B049-A5D7-461D-B4E4-A5F73BF4E6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xmlns="" id="{17F39ADA-8471-4461-9E04-80057F35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50" y="1926203"/>
            <a:ext cx="5195888" cy="22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ee the source image">
            <a:extLst>
              <a:ext uri="{FF2B5EF4-FFF2-40B4-BE49-F238E27FC236}">
                <a16:creationId xmlns:a16="http://schemas.microsoft.com/office/drawing/2014/main" xmlns="" id="{9D34C573-65F5-43BF-874D-AC9D5AA1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88" y="1926203"/>
            <a:ext cx="4610894" cy="26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D80B26-91CD-4299-8D3D-AB2A4902420B}"/>
              </a:ext>
            </a:extLst>
          </p:cNvPr>
          <p:cNvSpPr txBox="1"/>
          <p:nvPr/>
        </p:nvSpPr>
        <p:spPr>
          <a:xfrm>
            <a:off x="516835" y="4850296"/>
            <a:ext cx="5195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# ulna shaft, dislocation </a:t>
            </a:r>
            <a:r>
              <a:rPr lang="en-GB" dirty="0" err="1"/>
              <a:t>radioulna</a:t>
            </a:r>
            <a:r>
              <a:rPr lang="en-GB" dirty="0"/>
              <a:t> joint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48FA28-6AD1-472D-B3E5-7B385B2214AA}"/>
              </a:ext>
            </a:extLst>
          </p:cNvPr>
          <p:cNvSpPr txBox="1"/>
          <p:nvPr/>
        </p:nvSpPr>
        <p:spPr>
          <a:xfrm>
            <a:off x="7307249" y="4860034"/>
            <a:ext cx="415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# radius, dislocation radioulnar joint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56452B-990D-4F0F-A32B-1E6C4FBDF534}"/>
              </a:ext>
            </a:extLst>
          </p:cNvPr>
          <p:cNvSpPr txBox="1"/>
          <p:nvPr/>
        </p:nvSpPr>
        <p:spPr>
          <a:xfrm>
            <a:off x="4222142" y="5581816"/>
            <a:ext cx="4610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Above elbow </a:t>
            </a:r>
            <a:r>
              <a:rPr lang="en-GB" sz="2400" dirty="0" err="1"/>
              <a:t>backslab</a:t>
            </a:r>
            <a:r>
              <a:rPr lang="en-GB" sz="2400" dirty="0"/>
              <a:t> &amp; ortho</a:t>
            </a:r>
          </a:p>
        </p:txBody>
      </p:sp>
      <p:pic>
        <p:nvPicPr>
          <p:cNvPr id="11272" name="Picture 8" descr="Image result for manchester united">
            <a:extLst>
              <a:ext uri="{FF2B5EF4-FFF2-40B4-BE49-F238E27FC236}">
                <a16:creationId xmlns:a16="http://schemas.microsoft.com/office/drawing/2014/main" xmlns="" id="{1963E907-AAC4-4781-A0B8-25DBC3373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79" y="5311961"/>
            <a:ext cx="2100700" cy="135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43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6EB0F-5A54-4DDE-A8B4-9B2700E9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PULLED ELBOW</a:t>
            </a:r>
          </a:p>
        </p:txBody>
      </p:sp>
      <p:sp>
        <p:nvSpPr>
          <p:cNvPr id="6" name="AutoShape 4" descr="See the source image">
            <a:extLst>
              <a:ext uri="{FF2B5EF4-FFF2-40B4-BE49-F238E27FC236}">
                <a16:creationId xmlns:a16="http://schemas.microsoft.com/office/drawing/2014/main" xmlns="" id="{E8F6B049-A5D7-461D-B4E4-A5F73BF4E6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xmlns="" id="{C02BF288-357A-4F9A-9BEA-AB57D7C81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99" y="2576035"/>
            <a:ext cx="9208077" cy="284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20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66EB0F-5A54-4DDE-A8B4-9B2700E9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PULLED ELBOW</a:t>
            </a:r>
          </a:p>
        </p:txBody>
      </p:sp>
      <p:sp>
        <p:nvSpPr>
          <p:cNvPr id="6" name="AutoShape 4" descr="See the source image">
            <a:extLst>
              <a:ext uri="{FF2B5EF4-FFF2-40B4-BE49-F238E27FC236}">
                <a16:creationId xmlns:a16="http://schemas.microsoft.com/office/drawing/2014/main" xmlns="" id="{E8F6B049-A5D7-461D-B4E4-A5F73BF4E6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480E23-9B05-419F-90B0-65CE27E74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00" t="27362" r="20174" b="30087"/>
          <a:stretch/>
        </p:blipFill>
        <p:spPr>
          <a:xfrm>
            <a:off x="2592125" y="2122335"/>
            <a:ext cx="7172077" cy="2918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E21E1E-A0C5-416F-8A86-41A0D7EE0D22}"/>
              </a:ext>
            </a:extLst>
          </p:cNvPr>
          <p:cNvSpPr txBox="1"/>
          <p:nvPr/>
        </p:nvSpPr>
        <p:spPr>
          <a:xfrm>
            <a:off x="690438" y="6054817"/>
            <a:ext cx="525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BSUH Paediatric Guidelines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90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70E72-4975-48FD-8E8E-1563C7EF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Aims/objectives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B1C161-B544-4DFD-8FDC-7B309EC3D6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EXAMINATION TIPS</a:t>
            </a:r>
          </a:p>
          <a:p>
            <a:r>
              <a:rPr lang="en-GB" dirty="0" err="1"/>
              <a:t>Critol</a:t>
            </a:r>
            <a:endParaRPr lang="en-GB" dirty="0"/>
          </a:p>
          <a:p>
            <a:r>
              <a:rPr lang="en-GB" dirty="0" err="1"/>
              <a:t>Xr</a:t>
            </a:r>
            <a:r>
              <a:rPr lang="en-GB" dirty="0"/>
              <a:t> interpretation</a:t>
            </a:r>
          </a:p>
          <a:p>
            <a:r>
              <a:rPr lang="en-GB" dirty="0"/>
              <a:t>Common presentations - #, DISLOCATIONS, PULLED ELBOW</a:t>
            </a:r>
          </a:p>
          <a:p>
            <a:r>
              <a:rPr lang="en-GB" dirty="0"/>
              <a:t>PAEDS TIPS</a:t>
            </a:r>
          </a:p>
        </p:txBody>
      </p:sp>
    </p:spTree>
    <p:extLst>
      <p:ext uri="{BB962C8B-B14F-4D97-AF65-F5344CB8AC3E}">
        <p14:creationId xmlns:p14="http://schemas.microsoft.com/office/powerpoint/2010/main" val="128446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FDD35-CFF5-466F-B0FE-3486B23F5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PAEDS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0A9D37-7A54-4A15-AAE0-1AE2C0353DE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LOOK-FEEL-MOVE</a:t>
            </a:r>
          </a:p>
          <a:p>
            <a:r>
              <a:rPr lang="en-GB" dirty="0"/>
              <a:t>NEUROVASC STATUS</a:t>
            </a:r>
          </a:p>
          <a:p>
            <a:r>
              <a:rPr lang="en-GB" dirty="0"/>
              <a:t>PAEDS PROFORMAS/ NAI</a:t>
            </a:r>
          </a:p>
          <a:p>
            <a:r>
              <a:rPr lang="en-GB" dirty="0"/>
              <a:t>IMAGING RULES</a:t>
            </a:r>
          </a:p>
          <a:p>
            <a:r>
              <a:rPr lang="en-GB" dirty="0"/>
              <a:t>MOI AND COMMON PRESENTATIONS</a:t>
            </a:r>
          </a:p>
          <a:p>
            <a:r>
              <a:rPr lang="en-GB" dirty="0"/>
              <a:t>CEM/CLINICIAN ADVICE</a:t>
            </a:r>
          </a:p>
        </p:txBody>
      </p:sp>
      <p:pic>
        <p:nvPicPr>
          <p:cNvPr id="12290" name="Picture 2" descr="See the source image">
            <a:extLst>
              <a:ext uri="{FF2B5EF4-FFF2-40B4-BE49-F238E27FC236}">
                <a16:creationId xmlns:a16="http://schemas.microsoft.com/office/drawing/2014/main" xmlns="" id="{7078BB08-3742-48AC-9DD0-6F1B5E986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44" y="2214694"/>
            <a:ext cx="24193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6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F6AF4E-B1CD-4A80-90FF-817190EC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Image result for questionmark">
            <a:extLst>
              <a:ext uri="{FF2B5EF4-FFF2-40B4-BE49-F238E27FC236}">
                <a16:creationId xmlns:a16="http://schemas.microsoft.com/office/drawing/2014/main" xmlns="" id="{8A5C0D57-FBE5-4BC5-AB13-1094C5C3297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171" y="2441941"/>
            <a:ext cx="44958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6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70E72-4975-48FD-8E8E-1563C7EF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B1C161-B544-4DFD-8FDC-7B309EC3D6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Look – feel - move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31ECD9-0F56-430E-8252-2725AACBD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57" t="31252" r="41174" b="34317"/>
          <a:stretch/>
        </p:blipFill>
        <p:spPr>
          <a:xfrm>
            <a:off x="913774" y="3200656"/>
            <a:ext cx="4556099" cy="2230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3209B4F-AE90-4F27-B682-A68E5A2A6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35" t="65569" r="49521"/>
          <a:stretch/>
        </p:blipFill>
        <p:spPr>
          <a:xfrm>
            <a:off x="7402665" y="3268572"/>
            <a:ext cx="3053302" cy="22300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BB3862-A784-4AD7-AFF4-21043CEC1E08}"/>
              </a:ext>
            </a:extLst>
          </p:cNvPr>
          <p:cNvSpPr txBox="1"/>
          <p:nvPr/>
        </p:nvSpPr>
        <p:spPr>
          <a:xfrm>
            <a:off x="803082" y="6130456"/>
            <a:ext cx="605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BSUH Paediatric Guidelines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73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70E72-4975-48FD-8E8E-1563C7EFA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B1C161-B544-4DFD-8FDC-7B309EC3D6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5924" y="1818452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				Look – feel - move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98216A6-834A-4E22-B69F-DC8158C897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56" t="29101" r="19717" b="15556"/>
          <a:stretch/>
        </p:blipFill>
        <p:spPr>
          <a:xfrm>
            <a:off x="2345635" y="2276061"/>
            <a:ext cx="7354958" cy="37954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86A38B-32B4-417D-AEF2-A462A34D230B}"/>
              </a:ext>
            </a:extLst>
          </p:cNvPr>
          <p:cNvSpPr txBox="1"/>
          <p:nvPr/>
        </p:nvSpPr>
        <p:spPr>
          <a:xfrm>
            <a:off x="6694999" y="5534108"/>
            <a:ext cx="379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BSUH Paediatric Guidelines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65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BE4F0-669D-493E-A964-3261070D4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critol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D16303-9E07-4A92-B50B-772AE828F2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= OSSIFICATION CENTRES WITH AGE: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Capitellum</a:t>
            </a:r>
          </a:p>
          <a:p>
            <a:pPr marL="0" indent="0">
              <a:buNone/>
            </a:pPr>
            <a:r>
              <a:rPr lang="en-GB" dirty="0"/>
              <a:t>Radial head</a:t>
            </a:r>
          </a:p>
          <a:p>
            <a:pPr marL="0" indent="0">
              <a:buNone/>
            </a:pPr>
            <a:r>
              <a:rPr lang="en-GB" dirty="0"/>
              <a:t>Internal epicondyle</a:t>
            </a:r>
          </a:p>
          <a:p>
            <a:pPr marL="0" indent="0">
              <a:buNone/>
            </a:pPr>
            <a:r>
              <a:rPr lang="en-GB" dirty="0"/>
              <a:t>Trochlea</a:t>
            </a:r>
          </a:p>
          <a:p>
            <a:pPr marL="0" indent="0">
              <a:buNone/>
            </a:pPr>
            <a:r>
              <a:rPr lang="en-GB" dirty="0"/>
              <a:t>Olecranon</a:t>
            </a:r>
          </a:p>
          <a:p>
            <a:pPr marL="0" indent="0">
              <a:buNone/>
            </a:pPr>
            <a:r>
              <a:rPr lang="en-GB" dirty="0"/>
              <a:t>Lateral epicondyle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8B665028-89F8-40E7-9EC5-B6B204D7B1FE}"/>
              </a:ext>
            </a:extLst>
          </p:cNvPr>
          <p:cNvCxnSpPr>
            <a:cxnSpLocks/>
          </p:cNvCxnSpPr>
          <p:nvPr/>
        </p:nvCxnSpPr>
        <p:spPr>
          <a:xfrm flipH="1">
            <a:off x="4659463" y="3335169"/>
            <a:ext cx="1" cy="2122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945F62-3555-4C3F-B0D3-279B2537BAA5}"/>
              </a:ext>
            </a:extLst>
          </p:cNvPr>
          <p:cNvSpPr txBox="1"/>
          <p:nvPr/>
        </p:nvSpPr>
        <p:spPr>
          <a:xfrm>
            <a:off x="4492487" y="2965837"/>
            <a:ext cx="114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9B2E30-D460-497E-8A61-64BC16F5EDAB}"/>
              </a:ext>
            </a:extLst>
          </p:cNvPr>
          <p:cNvSpPr txBox="1"/>
          <p:nvPr/>
        </p:nvSpPr>
        <p:spPr>
          <a:xfrm>
            <a:off x="4373217" y="5629523"/>
            <a:ext cx="131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 </a:t>
            </a:r>
            <a:r>
              <a:rPr lang="en-GB" dirty="0" err="1"/>
              <a:t>yrs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AEBC487-DCD8-461E-B384-922476FCF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446" y="2238812"/>
            <a:ext cx="3248605" cy="370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142D50-5F2D-4395-8C55-B328DFD21592}"/>
              </a:ext>
            </a:extLst>
          </p:cNvPr>
          <p:cNvSpPr txBox="1"/>
          <p:nvPr/>
        </p:nvSpPr>
        <p:spPr>
          <a:xfrm>
            <a:off x="747423" y="5998855"/>
            <a:ext cx="320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*** I BEFORE T***</a:t>
            </a:r>
          </a:p>
        </p:txBody>
      </p:sp>
    </p:spTree>
    <p:extLst>
      <p:ext uri="{BB962C8B-B14F-4D97-AF65-F5344CB8AC3E}">
        <p14:creationId xmlns:p14="http://schemas.microsoft.com/office/powerpoint/2010/main" val="270278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23CBC-8A2F-457B-8554-17D96351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XR INTERPRETATION</a:t>
            </a:r>
          </a:p>
        </p:txBody>
      </p:sp>
      <p:pic>
        <p:nvPicPr>
          <p:cNvPr id="3074" name="Picture 2" descr="Startradiology">
            <a:extLst>
              <a:ext uri="{FF2B5EF4-FFF2-40B4-BE49-F238E27FC236}">
                <a16:creationId xmlns:a16="http://schemas.microsoft.com/office/drawing/2014/main" xmlns="" id="{DD3A8E2F-D8A6-4A2A-A348-F30DCA7E01F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50" y="2214694"/>
            <a:ext cx="2617918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BF6BA4C2-4B29-4778-B843-49D8CE53C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07" y="2214694"/>
            <a:ext cx="3371129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91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78141-D3D8-4428-80CA-E04B2054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XR INTERPRETATION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9E2586-C34D-4C81-B724-DC07E7FFEBDB}"/>
              </a:ext>
            </a:extLst>
          </p:cNvPr>
          <p:cNvSpPr txBox="1"/>
          <p:nvPr/>
        </p:nvSpPr>
        <p:spPr>
          <a:xfrm>
            <a:off x="5764696" y="2303353"/>
            <a:ext cx="5176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Are the fat pads normal?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Anterior – may be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Posterior – underlying pathology </a:t>
            </a:r>
          </a:p>
          <a:p>
            <a:endParaRPr lang="en-GB" dirty="0"/>
          </a:p>
        </p:txBody>
      </p:sp>
      <p:pic>
        <p:nvPicPr>
          <p:cNvPr id="2054" name="Picture 6" descr="Fat pad sign - Wikipedia">
            <a:extLst>
              <a:ext uri="{FF2B5EF4-FFF2-40B4-BE49-F238E27FC236}">
                <a16:creationId xmlns:a16="http://schemas.microsoft.com/office/drawing/2014/main" xmlns="" id="{646BADAA-4E5F-424A-978D-5CAEEAED949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7" y="2295436"/>
            <a:ext cx="3340719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0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78141-D3D8-4428-80CA-E04B2054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XR INTERPRETATION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9E2586-C34D-4C81-B724-DC07E7FFEBDB}"/>
              </a:ext>
            </a:extLst>
          </p:cNvPr>
          <p:cNvSpPr txBox="1"/>
          <p:nvPr/>
        </p:nvSpPr>
        <p:spPr>
          <a:xfrm>
            <a:off x="7076661" y="2597551"/>
            <a:ext cx="46674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Are there fat pads?</a:t>
            </a:r>
          </a:p>
          <a:p>
            <a:endParaRPr lang="en-GB" dirty="0"/>
          </a:p>
          <a:p>
            <a:pPr marL="342900" indent="-342900">
              <a:buAutoNum type="arabicPeriod" startAt="2"/>
            </a:pPr>
            <a:r>
              <a:rPr lang="en-GB" dirty="0" err="1"/>
              <a:t>Radiocapitellar</a:t>
            </a:r>
            <a:r>
              <a:rPr lang="en-GB" dirty="0"/>
              <a:t> line:</a:t>
            </a:r>
          </a:p>
          <a:p>
            <a:r>
              <a:rPr lang="en-GB" dirty="0"/>
              <a:t>Line  should pass through centre of capitellum and longitudinal axis radial head and neck</a:t>
            </a:r>
          </a:p>
          <a:p>
            <a:pPr marL="342900" indent="-342900">
              <a:buAutoNum type="arabicPeriod" startAt="2"/>
            </a:pPr>
            <a:endParaRPr lang="en-GB" dirty="0"/>
          </a:p>
          <a:p>
            <a:r>
              <a:rPr lang="en-GB" dirty="0"/>
              <a:t>If not:</a:t>
            </a:r>
          </a:p>
          <a:p>
            <a:r>
              <a:rPr lang="en-GB" dirty="0"/>
              <a:t>? Is this a true lateral</a:t>
            </a:r>
          </a:p>
          <a:p>
            <a:r>
              <a:rPr lang="en-GB" dirty="0"/>
              <a:t>? Dislocation of radial head</a:t>
            </a:r>
          </a:p>
        </p:txBody>
      </p:sp>
      <p:pic>
        <p:nvPicPr>
          <p:cNvPr id="4098" name="Picture 2" descr="Radiocapitellar line | Radiology Reference Article | Radiopaedia.org">
            <a:extLst>
              <a:ext uri="{FF2B5EF4-FFF2-40B4-BE49-F238E27FC236}">
                <a16:creationId xmlns:a16="http://schemas.microsoft.com/office/drawing/2014/main" xmlns="" id="{0F22EFBB-106C-48EC-99B4-C11F6B0FDDC0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4" y="2663687"/>
            <a:ext cx="3153059" cy="268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adiocapitellar line | Radiology Case | Radiopaedia.org">
            <a:extLst>
              <a:ext uri="{FF2B5EF4-FFF2-40B4-BE49-F238E27FC236}">
                <a16:creationId xmlns:a16="http://schemas.microsoft.com/office/drawing/2014/main" xmlns="" id="{07C7E3FA-303F-41DC-9E37-0EBEC7056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125" y="2467345"/>
            <a:ext cx="2725214" cy="296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64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78141-D3D8-4428-80CA-E04B2054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XR INTERPRETATION</a:t>
            </a:r>
          </a:p>
        </p:txBody>
      </p:sp>
      <p:pic>
        <p:nvPicPr>
          <p:cNvPr id="2050" name="Picture 2" descr="Interpreting Elbow and Forearm Radiographs — Taming the SRU">
            <a:extLst>
              <a:ext uri="{FF2B5EF4-FFF2-40B4-BE49-F238E27FC236}">
                <a16:creationId xmlns:a16="http://schemas.microsoft.com/office/drawing/2014/main" xmlns="" id="{14910EF6-C91D-4CC8-9510-23FAA650488C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78" y="2303353"/>
            <a:ext cx="3821693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9E2586-C34D-4C81-B724-DC07E7FFEBDB}"/>
              </a:ext>
            </a:extLst>
          </p:cNvPr>
          <p:cNvSpPr txBox="1"/>
          <p:nvPr/>
        </p:nvSpPr>
        <p:spPr>
          <a:xfrm>
            <a:off x="5764696" y="2303353"/>
            <a:ext cx="51762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Are there fat pads?</a:t>
            </a:r>
          </a:p>
          <a:p>
            <a:endParaRPr lang="en-GB" dirty="0"/>
          </a:p>
          <a:p>
            <a:pPr marL="342900" indent="-342900">
              <a:buAutoNum type="arabicPeriod" startAt="2"/>
            </a:pP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Radiocapitellar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line:</a:t>
            </a:r>
          </a:p>
          <a:p>
            <a:pPr marL="342900" indent="-342900">
              <a:buAutoNum type="arabicPeriod" startAt="2"/>
            </a:pP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AutoNum type="arabicPeriod" startAt="2"/>
            </a:pPr>
            <a:r>
              <a:rPr lang="en-GB" dirty="0"/>
              <a:t>Anterior humeral line:</a:t>
            </a:r>
          </a:p>
          <a:p>
            <a:endParaRPr lang="en-GB" dirty="0"/>
          </a:p>
          <a:p>
            <a:r>
              <a:rPr lang="en-GB" dirty="0"/>
              <a:t>&gt;1/3 capitellum anterior to AHL</a:t>
            </a:r>
          </a:p>
          <a:p>
            <a:endParaRPr lang="en-GB" dirty="0"/>
          </a:p>
          <a:p>
            <a:r>
              <a:rPr lang="en-GB" dirty="0"/>
              <a:t>If not ?supracondylar #</a:t>
            </a:r>
          </a:p>
        </p:txBody>
      </p:sp>
    </p:spTree>
    <p:extLst>
      <p:ext uri="{BB962C8B-B14F-4D97-AF65-F5344CB8AC3E}">
        <p14:creationId xmlns:p14="http://schemas.microsoft.com/office/powerpoint/2010/main" val="93924701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124</TotalTime>
  <Words>355</Words>
  <Application>Microsoft Office PowerPoint</Application>
  <PresentationFormat>Widescreen</PresentationFormat>
  <Paragraphs>125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Tw Cen MT</vt:lpstr>
      <vt:lpstr>Droplet</vt:lpstr>
      <vt:lpstr>Paediatric elbow INJURIES</vt:lpstr>
      <vt:lpstr>Aims/objectives</vt:lpstr>
      <vt:lpstr>EXAMINATION</vt:lpstr>
      <vt:lpstr>EXAMINATION</vt:lpstr>
      <vt:lpstr>critol</vt:lpstr>
      <vt:lpstr>XR INTERPRETATION</vt:lpstr>
      <vt:lpstr>XR INTERPRETATION</vt:lpstr>
      <vt:lpstr>XR INTERPRETATION</vt:lpstr>
      <vt:lpstr>XR INTERPRETATION</vt:lpstr>
      <vt:lpstr>XR INTERPRETATION</vt:lpstr>
      <vt:lpstr>COMMON INJURIES – SUPRACONDYLAR #</vt:lpstr>
      <vt:lpstr>LAT CONDYLE</vt:lpstr>
      <vt:lpstr>medial EPICONDYLE</vt:lpstr>
      <vt:lpstr>Olecranon fracture</vt:lpstr>
      <vt:lpstr>Radial head/neck</vt:lpstr>
      <vt:lpstr>Elbow DISLOCATION</vt:lpstr>
      <vt:lpstr>Monteggia vs galleazzi</vt:lpstr>
      <vt:lpstr>PULLED ELBOW</vt:lpstr>
      <vt:lpstr>PULLED ELBOW</vt:lpstr>
      <vt:lpstr>PAEDS TIPS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elbow</dc:title>
  <dc:creator>Zoe Smeed</dc:creator>
  <cp:lastModifiedBy>McCauley, Cathy</cp:lastModifiedBy>
  <cp:revision>13</cp:revision>
  <dcterms:created xsi:type="dcterms:W3CDTF">2021-12-21T14:40:51Z</dcterms:created>
  <dcterms:modified xsi:type="dcterms:W3CDTF">2022-05-11T12:21:43Z</dcterms:modified>
</cp:coreProperties>
</file>