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4" r:id="rId9"/>
    <p:sldId id="266" r:id="rId10"/>
    <p:sldId id="263" r:id="rId11"/>
    <p:sldId id="258" r:id="rId12"/>
    <p:sldId id="267" r:id="rId13"/>
    <p:sldId id="273" r:id="rId14"/>
    <p:sldId id="268" r:id="rId15"/>
    <p:sldId id="269" r:id="rId16"/>
    <p:sldId id="272" r:id="rId17"/>
    <p:sldId id="270" r:id="rId18"/>
    <p:sldId id="271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68"/>
  </p:normalViewPr>
  <p:slideViewPr>
    <p:cSldViewPr snapToGrid="0" snapToObjects="1">
      <p:cViewPr varScale="1">
        <p:scale>
          <a:sx n="87" d="100"/>
          <a:sy n="87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EFA18E-6FDD-6743-9052-DAD9A1FA8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D3D3C8-AD42-574C-B0E0-EB9F0A9EE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647AFE-90AD-B943-8B54-291A0B97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3B3D-2C6B-C746-A025-0BC66C37BD1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8E5525-56C1-3644-8E66-6AF399848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52E55D-1351-3C47-9411-19038EBC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0C5F-9090-8044-9EE4-7FC0AA7A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9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22E416-DE85-8345-9642-AAD675E16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A5EF9CE-BE95-5248-ACF4-007969588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09CBA0-20BA-344D-B59F-8627DCFD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3B3D-2C6B-C746-A025-0BC66C37BD1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470F0D-0CAC-A547-B495-72D8C6899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BFFBC6-DC47-B342-BC44-DB144B779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0C5F-9090-8044-9EE4-7FC0AA7A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55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08387E9-ED84-C548-8697-9B7FCDF24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152FC2-6D5B-C84A-B63A-041282DEE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E6618E-2AD4-AA48-87DD-1B79D15E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3B3D-2C6B-C746-A025-0BC66C37BD1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1814D2-99AB-4145-9A0C-8FB3BDF66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6BAA05-9CD9-DF41-8787-9B5C39FC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0C5F-9090-8044-9EE4-7FC0AA7A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3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31C7AA-85C5-DA47-BC9F-3735CF30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5E90AD-E69C-954E-ACB2-26A8F6A80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188134-8D60-D940-95A5-7D53FD980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3B3D-2C6B-C746-A025-0BC66C37BD1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5B5D41-ADC2-944B-8D37-5F4B2C85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5637CA-0BF2-C041-B0F8-6DD3EF8A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0C5F-9090-8044-9EE4-7FC0AA7A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5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BD6579-089B-0C4A-914F-B7F52DBE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FC2544-6DF8-BF42-9BD3-6B2BD19B3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8765F4-9CC0-0647-9540-FFAFF4BAE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3B3D-2C6B-C746-A025-0BC66C37BD1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46E097-9A97-D44C-B906-7DBD90A3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56C84-8410-9C4C-9B72-70F485AC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0C5F-9090-8044-9EE4-7FC0AA7A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A0DC15-1E4C-F942-9480-379D25B13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EADEA3-C3C6-DE4B-9AD5-D8261E507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1A03F9-7C50-324A-941F-3651C14F5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327201-E10A-FD4D-8C10-B247D862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3B3D-2C6B-C746-A025-0BC66C37BD1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8197EB-9B57-8D49-8485-DA46E5099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F2A0C4-6B76-B943-96F9-39F06257C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0C5F-9090-8044-9EE4-7FC0AA7A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14BA98-F2F1-CB46-83D9-E7DDDDA0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B4B044-298A-2940-928C-75037BECB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778AF5-BBC9-604E-B158-776464F97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C68845-5AE2-FA47-BAC2-B84ED727A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0865AD-B078-FE4D-846F-790E77C616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D7EB32-1B2D-E94F-B76F-1657CBC7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3B3D-2C6B-C746-A025-0BC66C37BD1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085021F-D06D-BC4F-8B90-DD189AAE6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F20F727-7F66-EB40-A040-CEE2C6F04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0C5F-9090-8044-9EE4-7FC0AA7A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5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D1394D-BFFC-1246-B96A-619B1288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A2226E-BE3A-4C4E-A7FF-579194C6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3B3D-2C6B-C746-A025-0BC66C37BD1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B9422F-599B-A24F-9451-D4474B3AB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5E120C-4196-5945-A16C-D51C157E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0C5F-9090-8044-9EE4-7FC0AA7A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FBC0BE-FDF2-1449-89C7-4D9510CAE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3B3D-2C6B-C746-A025-0BC66C37BD1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CFCF06D-BAF2-1F44-9942-B900A9FB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2750607-7244-294B-BFC6-A1FC55D8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0C5F-9090-8044-9EE4-7FC0AA7A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1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A3DEB5-F2D4-C34C-BEC0-CA2573AB4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716DC8-CA6E-6B42-B57F-CBE8F2722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D1F282-3C60-0A4C-AB8B-1CC1AF5DA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48A259-C1A4-8C4D-9B8B-B527813AF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3B3D-2C6B-C746-A025-0BC66C37BD1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FB2B01-B26B-3C42-9FEA-C968474DE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6F87EA-CD76-194E-8169-57978F954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0C5F-9090-8044-9EE4-7FC0AA7A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9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E96818-3C1D-ED49-BF53-FA80E1B1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2A5F61-FC16-684F-A2EF-AAC1E0428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464FEB-8AB2-D941-A0BA-FF22DBF26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B9E791-D22D-8344-B3A6-19C48392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43B3D-2C6B-C746-A025-0BC66C37BD1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083AC4-7452-B944-9150-8DD897E57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F31E68-18BD-824A-A2A8-ABA39C381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0C5F-9090-8044-9EE4-7FC0AA7A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14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707BEDA-6A3E-B844-B6DE-83A696D2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6D6BA1-8462-4D42-95FB-D1DBE2AA3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CB7F5F-3F4A-634B-8213-C9041E39B9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43B3D-2C6B-C746-A025-0BC66C37BD19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AEA477-0531-4E4E-B2AB-1047548AA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D6595C-A714-8346-8CE8-F90E2F7AD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00C5F-9090-8044-9EE4-7FC0AA7A8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5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="" id="{54A6836E-C603-43CB-9DA7-89D8E3FA38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296007DD-F9BF-4F0F-B8C6-C514B28419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0D022-0CB4-3C40-AABD-C633492CB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321056"/>
            <a:ext cx="10684151" cy="1991979"/>
          </a:xfrm>
        </p:spPr>
        <p:txBody>
          <a:bodyPr anchor="b"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ENP Teaching</a:t>
            </a:r>
            <a:br>
              <a:rPr lang="en-US" sz="5200">
                <a:solidFill>
                  <a:schemeClr val="tx2"/>
                </a:solidFill>
              </a:rPr>
            </a:br>
            <a:r>
              <a:rPr lang="en-US" sz="5200">
                <a:solidFill>
                  <a:schemeClr val="tx2"/>
                </a:solidFill>
              </a:rPr>
              <a:t>Paediatric Facial Wound Closure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EFEBC8E-0AD9-C84B-8B4B-A57517BE1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395" y="3525490"/>
            <a:ext cx="9469211" cy="865639"/>
          </a:xfrm>
        </p:spPr>
        <p:txBody>
          <a:bodyPr anchor="t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Doug Maxwell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A0FAFCA-5C96-453B-83B7-A9AEF7F18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4A0F84AE-A24D-4353-B1BA-BD80DAA38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AF093259-3E74-43A1-944B-B106C8105E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AA28A35-1E54-4054-BB95-42FAFA13A9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BA3A17F-F3BD-4B94-9CC8-006700210F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D0398DD-AD75-4E2B-A3C6-35073082A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03E4F247-A844-4CD1-A37E-B7EA0DA2DB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E2387B1B-D4D3-493F-8D7A-C7A89DBD4A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C3404477-1F13-4859-84DA-12A303ACA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1B8C62FD-B708-4F00-80BB-1250C6011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445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77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icture containing indoor, dog, cosmetic&#10;&#10;Description automatically generated">
            <a:extLst>
              <a:ext uri="{FF2B5EF4-FFF2-40B4-BE49-F238E27FC236}">
                <a16:creationId xmlns:a16="http://schemas.microsoft.com/office/drawing/2014/main" xmlns="" id="{3723E862-44F0-FB4B-BB2D-4BFF2E29B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984" y="1176793"/>
            <a:ext cx="5326939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7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lose up of a person's face&#10;&#10;Description automatically generated with low confidence">
            <a:extLst>
              <a:ext uri="{FF2B5EF4-FFF2-40B4-BE49-F238E27FC236}">
                <a16:creationId xmlns:a16="http://schemas.microsoft.com/office/drawing/2014/main" xmlns="" id="{2E091D61-1204-8E46-9326-429170F20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573" b="87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46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pin on a table&#10;&#10;Description automatically generated with low confidence">
            <a:extLst>
              <a:ext uri="{FF2B5EF4-FFF2-40B4-BE49-F238E27FC236}">
                <a16:creationId xmlns:a16="http://schemas.microsoft.com/office/drawing/2014/main" xmlns="" id="{C071E5D0-5B04-D24A-BDA6-65AECA595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050" y="2146300"/>
            <a:ext cx="50419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2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xmlns="" id="{0989F47A-7C71-9E46-849A-F24A5CDA3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69" y="0"/>
            <a:ext cx="11150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xmlns="" id="{C62360AE-897C-554B-8D0A-5A4BF3058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16254"/>
            <a:ext cx="10905066" cy="482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6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5F4D120-3921-42A8-A063-46B023CB0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D01B3E5-85F4-41A9-A504-D5E6268DE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3" name="Content Placeholder 2" descr="A close up of a person's face&#10;&#10;Description automatically generated with medium confidence">
            <a:extLst>
              <a:ext uri="{FF2B5EF4-FFF2-40B4-BE49-F238E27FC236}">
                <a16:creationId xmlns:a16="http://schemas.microsoft.com/office/drawing/2014/main" xmlns="" id="{F8F481B9-EA4D-0142-A986-0DC4124E7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333" r="-1" b="-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330D0B2A-E592-7144-AE5D-3209422FD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2546823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Careful with Glue!</a:t>
            </a:r>
          </a:p>
        </p:txBody>
      </p:sp>
    </p:spTree>
    <p:extLst>
      <p:ext uri="{BB962C8B-B14F-4D97-AF65-F5344CB8AC3E}">
        <p14:creationId xmlns:p14="http://schemas.microsoft.com/office/powerpoint/2010/main" val="2311363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8761DDFE-071F-4200-B0AA-394476C2D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B396F9-6A55-0E4C-B3E6-C895A53F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Further caution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B8BB2673-B4C1-47C9-8352-79E5AF9BA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6619" y="547815"/>
            <a:ext cx="5178960" cy="168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/>
          </a:p>
        </p:txBody>
      </p:sp>
      <p:pic>
        <p:nvPicPr>
          <p:cNvPr id="5" name="Content Placeholder 4" descr="Close-up of a person's eye&#10;&#10;Description automatically generated with medium confidence">
            <a:extLst>
              <a:ext uri="{FF2B5EF4-FFF2-40B4-BE49-F238E27FC236}">
                <a16:creationId xmlns:a16="http://schemas.microsoft.com/office/drawing/2014/main" xmlns="" id="{244EDCE0-64CC-5549-A637-0C1253F88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796" y="2421924"/>
            <a:ext cx="2123988" cy="3711146"/>
          </a:xfrm>
          <a:prstGeom prst="rect">
            <a:avLst/>
          </a:prstGeom>
        </p:spPr>
      </p:pic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xmlns="" id="{AEA639C5-34D3-2E43-9931-13EA27D277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5361" y="2421924"/>
            <a:ext cx="4353251" cy="371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55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95B1FC96-0749-41C9-BAED-E089E7714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94E465B2-09D5-424D-8284-9F3EB20E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62856"/>
            <a:ext cx="3419856" cy="1600200"/>
          </a:xfrm>
        </p:spPr>
        <p:txBody>
          <a:bodyPr anchor="ctr">
            <a:normAutofit/>
          </a:bodyPr>
          <a:lstStyle/>
          <a:p>
            <a:r>
              <a:rPr lang="en-US" sz="4800"/>
              <a:t>? Suitable to close</a:t>
            </a:r>
          </a:p>
        </p:txBody>
      </p:sp>
      <p:pic>
        <p:nvPicPr>
          <p:cNvPr id="5" name="Picture 4" descr="Close-up of a person's mouth&#10;&#10;Description automatically generated with medium confidence">
            <a:extLst>
              <a:ext uri="{FF2B5EF4-FFF2-40B4-BE49-F238E27FC236}">
                <a16:creationId xmlns:a16="http://schemas.microsoft.com/office/drawing/2014/main" xmlns="" id="{2A63FDA3-487B-524A-9369-892177CDD9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89" r="25408"/>
          <a:stretch/>
        </p:blipFill>
        <p:spPr>
          <a:xfrm>
            <a:off x="5" y="10"/>
            <a:ext cx="6095995" cy="4196271"/>
          </a:xfrm>
          <a:custGeom>
            <a:avLst/>
            <a:gdLst/>
            <a:ahLst/>
            <a:cxnLst/>
            <a:rect l="l" t="t" r="r" b="b"/>
            <a:pathLst>
              <a:path w="6005375" h="4196281">
                <a:moveTo>
                  <a:pt x="0" y="0"/>
                </a:moveTo>
                <a:lnTo>
                  <a:pt x="6000672" y="0"/>
                </a:lnTo>
                <a:lnTo>
                  <a:pt x="5998730" y="19709"/>
                </a:lnTo>
                <a:cubicBezTo>
                  <a:pt x="6001245" y="280059"/>
                  <a:pt x="5986415" y="540409"/>
                  <a:pt x="5999656" y="800631"/>
                </a:cubicBezTo>
                <a:cubicBezTo>
                  <a:pt x="6009855" y="1001996"/>
                  <a:pt x="6003364" y="1203233"/>
                  <a:pt x="5999656" y="1404471"/>
                </a:cubicBezTo>
                <a:cubicBezTo>
                  <a:pt x="5992506" y="1790420"/>
                  <a:pt x="6003364" y="2175860"/>
                  <a:pt x="5998730" y="2561300"/>
                </a:cubicBezTo>
                <a:cubicBezTo>
                  <a:pt x="5996744" y="2732154"/>
                  <a:pt x="5998994" y="2902754"/>
                  <a:pt x="6003364" y="3073609"/>
                </a:cubicBezTo>
                <a:cubicBezTo>
                  <a:pt x="6009720" y="3317560"/>
                  <a:pt x="5999923" y="3561638"/>
                  <a:pt x="5989197" y="3805463"/>
                </a:cubicBezTo>
                <a:cubicBezTo>
                  <a:pt x="5985594" y="3872508"/>
                  <a:pt x="5984647" y="3939633"/>
                  <a:pt x="5986348" y="4006695"/>
                </a:cubicBezTo>
                <a:lnTo>
                  <a:pt x="5997254" y="4174633"/>
                </a:lnTo>
                <a:lnTo>
                  <a:pt x="5951601" y="4176620"/>
                </a:lnTo>
                <a:cubicBezTo>
                  <a:pt x="5886702" y="4176651"/>
                  <a:pt x="5821788" y="4174749"/>
                  <a:pt x="5756905" y="4173480"/>
                </a:cubicBezTo>
                <a:cubicBezTo>
                  <a:pt x="5518559" y="4169040"/>
                  <a:pt x="5280086" y="4173480"/>
                  <a:pt x="5042247" y="4150774"/>
                </a:cubicBezTo>
                <a:cubicBezTo>
                  <a:pt x="4977618" y="4144622"/>
                  <a:pt x="4912546" y="4140690"/>
                  <a:pt x="4847600" y="4141467"/>
                </a:cubicBezTo>
                <a:cubicBezTo>
                  <a:pt x="4782655" y="4142244"/>
                  <a:pt x="4717835" y="4147730"/>
                  <a:pt x="4653713" y="4160414"/>
                </a:cubicBezTo>
                <a:cubicBezTo>
                  <a:pt x="4446571" y="4200625"/>
                  <a:pt x="4238796" y="4203162"/>
                  <a:pt x="4029497" y="4186925"/>
                </a:cubicBezTo>
                <a:cubicBezTo>
                  <a:pt x="3943621" y="4180203"/>
                  <a:pt x="3857746" y="4169040"/>
                  <a:pt x="3771489" y="4171196"/>
                </a:cubicBezTo>
                <a:cubicBezTo>
                  <a:pt x="3623585" y="4175129"/>
                  <a:pt x="3475554" y="4167137"/>
                  <a:pt x="3327523" y="4169167"/>
                </a:cubicBezTo>
                <a:cubicBezTo>
                  <a:pt x="3323528" y="4169738"/>
                  <a:pt x="3319443" y="4169205"/>
                  <a:pt x="3315727" y="4167645"/>
                </a:cubicBezTo>
                <a:cubicBezTo>
                  <a:pt x="3278941" y="4142402"/>
                  <a:pt x="3238603" y="4152169"/>
                  <a:pt x="3200549" y="4158765"/>
                </a:cubicBezTo>
                <a:cubicBezTo>
                  <a:pt x="3074082" y="4180710"/>
                  <a:pt x="2947742" y="4191492"/>
                  <a:pt x="2819246" y="4174494"/>
                </a:cubicBezTo>
                <a:cubicBezTo>
                  <a:pt x="2696546" y="4156698"/>
                  <a:pt x="2572096" y="4154478"/>
                  <a:pt x="2448851" y="4167898"/>
                </a:cubicBezTo>
                <a:cubicBezTo>
                  <a:pt x="2279383" y="4187687"/>
                  <a:pt x="2110549" y="4183501"/>
                  <a:pt x="1941462" y="4167898"/>
                </a:cubicBezTo>
                <a:cubicBezTo>
                  <a:pt x="1872837" y="4161556"/>
                  <a:pt x="1803198" y="4150774"/>
                  <a:pt x="1735208" y="4166630"/>
                </a:cubicBezTo>
                <a:cubicBezTo>
                  <a:pt x="1651489" y="4186038"/>
                  <a:pt x="1568023" y="4179695"/>
                  <a:pt x="1484050" y="4175382"/>
                </a:cubicBezTo>
                <a:cubicBezTo>
                  <a:pt x="1377752" y="4169801"/>
                  <a:pt x="1271708" y="4153692"/>
                  <a:pt x="1165029" y="4166376"/>
                </a:cubicBezTo>
                <a:cubicBezTo>
                  <a:pt x="1115685" y="4172211"/>
                  <a:pt x="1066722" y="4181471"/>
                  <a:pt x="1016744" y="4179061"/>
                </a:cubicBezTo>
                <a:cubicBezTo>
                  <a:pt x="878481" y="4172719"/>
                  <a:pt x="740344" y="4165235"/>
                  <a:pt x="601826" y="4166376"/>
                </a:cubicBezTo>
                <a:cubicBezTo>
                  <a:pt x="543857" y="4166757"/>
                  <a:pt x="486268" y="4168659"/>
                  <a:pt x="428553" y="4172845"/>
                </a:cubicBezTo>
                <a:cubicBezTo>
                  <a:pt x="320859" y="4180710"/>
                  <a:pt x="213546" y="4170055"/>
                  <a:pt x="106234" y="4166249"/>
                </a:cubicBezTo>
                <a:lnTo>
                  <a:pt x="0" y="4171008"/>
                </a:lnTo>
                <a:close/>
              </a:path>
            </a:pathLst>
          </a:custGeom>
        </p:spPr>
      </p:pic>
      <p:pic>
        <p:nvPicPr>
          <p:cNvPr id="3" name="Picture 2" descr="Close-up of a person's mouth&#10;&#10;Description automatically generated with medium confidence">
            <a:extLst>
              <a:ext uri="{FF2B5EF4-FFF2-40B4-BE49-F238E27FC236}">
                <a16:creationId xmlns:a16="http://schemas.microsoft.com/office/drawing/2014/main" xmlns="" id="{F1C77DE2-39A0-C649-A178-266B95804C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14" r="1772"/>
          <a:stretch/>
        </p:blipFill>
        <p:spPr>
          <a:xfrm>
            <a:off x="6019800" y="10"/>
            <a:ext cx="6172195" cy="4187662"/>
          </a:xfrm>
          <a:custGeom>
            <a:avLst/>
            <a:gdLst/>
            <a:ahLst/>
            <a:cxnLst/>
            <a:rect l="l" t="t" r="r" b="b"/>
            <a:pathLst>
              <a:path w="6006950" h="4187672">
                <a:moveTo>
                  <a:pt x="9223" y="0"/>
                </a:moveTo>
                <a:lnTo>
                  <a:pt x="6006950" y="0"/>
                </a:lnTo>
                <a:lnTo>
                  <a:pt x="6006950" y="4169490"/>
                </a:lnTo>
                <a:lnTo>
                  <a:pt x="5787907" y="4174448"/>
                </a:lnTo>
                <a:cubicBezTo>
                  <a:pt x="5713866" y="4173475"/>
                  <a:pt x="5639861" y="4169853"/>
                  <a:pt x="5566029" y="4163587"/>
                </a:cubicBezTo>
                <a:cubicBezTo>
                  <a:pt x="5458843" y="4155595"/>
                  <a:pt x="5350768" y="4144559"/>
                  <a:pt x="5244343" y="4164855"/>
                </a:cubicBezTo>
                <a:cubicBezTo>
                  <a:pt x="5127517" y="4187307"/>
                  <a:pt x="5010817" y="4187434"/>
                  <a:pt x="4892977" y="4181726"/>
                </a:cubicBezTo>
                <a:cubicBezTo>
                  <a:pt x="4792260" y="4176906"/>
                  <a:pt x="4691923" y="4151536"/>
                  <a:pt x="4590445" y="4178301"/>
                </a:cubicBezTo>
                <a:cubicBezTo>
                  <a:pt x="4580348" y="4179772"/>
                  <a:pt x="4570061" y="4179341"/>
                  <a:pt x="4560128" y="4177032"/>
                </a:cubicBezTo>
                <a:cubicBezTo>
                  <a:pt x="4449137" y="4161684"/>
                  <a:pt x="4337384" y="4174242"/>
                  <a:pt x="4226013" y="4169929"/>
                </a:cubicBezTo>
                <a:cubicBezTo>
                  <a:pt x="4174640" y="4167899"/>
                  <a:pt x="4122252" y="4169041"/>
                  <a:pt x="4071513" y="4163587"/>
                </a:cubicBezTo>
                <a:cubicBezTo>
                  <a:pt x="3955067" y="4151156"/>
                  <a:pt x="3838874" y="4144559"/>
                  <a:pt x="3723697" y="4173861"/>
                </a:cubicBezTo>
                <a:cubicBezTo>
                  <a:pt x="3690082" y="4181764"/>
                  <a:pt x="3655732" y="4186013"/>
                  <a:pt x="3621204" y="4186546"/>
                </a:cubicBezTo>
                <a:cubicBezTo>
                  <a:pt x="3508437" y="4190605"/>
                  <a:pt x="3396050" y="4182867"/>
                  <a:pt x="3283664" y="4176525"/>
                </a:cubicBezTo>
                <a:cubicBezTo>
                  <a:pt x="3205652" y="4172085"/>
                  <a:pt x="3127768" y="4162445"/>
                  <a:pt x="3049630" y="4170563"/>
                </a:cubicBezTo>
                <a:cubicBezTo>
                  <a:pt x="3004218" y="4175257"/>
                  <a:pt x="2958427" y="4175257"/>
                  <a:pt x="2913015" y="4170563"/>
                </a:cubicBezTo>
                <a:cubicBezTo>
                  <a:pt x="2829321" y="4160758"/>
                  <a:pt x="2744879" y="4158931"/>
                  <a:pt x="2660842" y="4165109"/>
                </a:cubicBezTo>
                <a:cubicBezTo>
                  <a:pt x="2535390" y="4175891"/>
                  <a:pt x="2410065" y="4184897"/>
                  <a:pt x="2284232" y="4167773"/>
                </a:cubicBezTo>
                <a:cubicBezTo>
                  <a:pt x="2212868" y="4156559"/>
                  <a:pt x="2140312" y="4155240"/>
                  <a:pt x="2068592" y="4163840"/>
                </a:cubicBezTo>
                <a:cubicBezTo>
                  <a:pt x="1897729" y="4187814"/>
                  <a:pt x="1726485" y="4180077"/>
                  <a:pt x="1555241" y="4170183"/>
                </a:cubicBezTo>
                <a:cubicBezTo>
                  <a:pt x="1440824" y="4163460"/>
                  <a:pt x="1325901" y="4151156"/>
                  <a:pt x="1211738" y="4167392"/>
                </a:cubicBezTo>
                <a:cubicBezTo>
                  <a:pt x="1066118" y="4187688"/>
                  <a:pt x="920370" y="4180965"/>
                  <a:pt x="774368" y="4175003"/>
                </a:cubicBezTo>
                <a:cubicBezTo>
                  <a:pt x="667182" y="4170563"/>
                  <a:pt x="559869" y="4157117"/>
                  <a:pt x="452430" y="4173734"/>
                </a:cubicBezTo>
                <a:cubicBezTo>
                  <a:pt x="441369" y="4175244"/>
                  <a:pt x="430117" y="4174115"/>
                  <a:pt x="419576" y="4170436"/>
                </a:cubicBezTo>
                <a:cubicBezTo>
                  <a:pt x="378807" y="4157016"/>
                  <a:pt x="335096" y="4155215"/>
                  <a:pt x="293363" y="4165236"/>
                </a:cubicBezTo>
                <a:cubicBezTo>
                  <a:pt x="216367" y="4182106"/>
                  <a:pt x="139497" y="4189463"/>
                  <a:pt x="61105" y="4174115"/>
                </a:cubicBezTo>
                <a:lnTo>
                  <a:pt x="13323" y="4171265"/>
                </a:lnTo>
                <a:lnTo>
                  <a:pt x="28554" y="3843045"/>
                </a:lnTo>
                <a:cubicBezTo>
                  <a:pt x="30457" y="3722610"/>
                  <a:pt x="27412" y="3602256"/>
                  <a:pt x="15626" y="3482187"/>
                </a:cubicBezTo>
                <a:cubicBezTo>
                  <a:pt x="-847" y="3335690"/>
                  <a:pt x="-4304" y="3188124"/>
                  <a:pt x="5296" y="3041068"/>
                </a:cubicBezTo>
                <a:cubicBezTo>
                  <a:pt x="11786" y="2956911"/>
                  <a:pt x="18539" y="2872754"/>
                  <a:pt x="22776" y="2788472"/>
                </a:cubicBezTo>
                <a:cubicBezTo>
                  <a:pt x="28180" y="2668580"/>
                  <a:pt x="25173" y="2548474"/>
                  <a:pt x="13771" y="2428964"/>
                </a:cubicBezTo>
                <a:cubicBezTo>
                  <a:pt x="4237" y="2337829"/>
                  <a:pt x="3177" y="2246070"/>
                  <a:pt x="10593" y="2154757"/>
                </a:cubicBezTo>
                <a:cubicBezTo>
                  <a:pt x="25690" y="1999286"/>
                  <a:pt x="9931" y="1843813"/>
                  <a:pt x="5032" y="1688466"/>
                </a:cubicBezTo>
                <a:cubicBezTo>
                  <a:pt x="-3577" y="1402691"/>
                  <a:pt x="20393" y="1117045"/>
                  <a:pt x="9666" y="831270"/>
                </a:cubicBezTo>
                <a:cubicBezTo>
                  <a:pt x="3841" y="689908"/>
                  <a:pt x="16420" y="548673"/>
                  <a:pt x="9666" y="407311"/>
                </a:cubicBezTo>
                <a:cubicBezTo>
                  <a:pt x="4105" y="306755"/>
                  <a:pt x="397" y="206200"/>
                  <a:pt x="4105" y="105518"/>
                </a:cubicBezTo>
                <a:cubicBezTo>
                  <a:pt x="5164" y="78059"/>
                  <a:pt x="5826" y="50473"/>
                  <a:pt x="9534" y="23396"/>
                </a:cubicBezTo>
                <a:close/>
              </a:path>
            </a:pathLst>
          </a:cu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xmlns="" id="{63C1A86C-B1A8-4AEC-B001-595C91716E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589020" y="540453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70443083-C620-8D4A-BAA2-9C0BB392E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4562856"/>
            <a:ext cx="6903721" cy="1600200"/>
          </a:xfrm>
        </p:spPr>
        <p:txBody>
          <a:bodyPr anchor="ctr">
            <a:normAutofit/>
          </a:bodyPr>
          <a:lstStyle/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810279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16292C-5E0C-774A-AE52-B860C740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Always consider NAI…</a:t>
            </a:r>
          </a:p>
        </p:txBody>
      </p:sp>
      <p:sp>
        <p:nvSpPr>
          <p:cNvPr id="16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ite, close, cosmetic&#10;&#10;Description automatically generated">
            <a:extLst>
              <a:ext uri="{FF2B5EF4-FFF2-40B4-BE49-F238E27FC236}">
                <a16:creationId xmlns:a16="http://schemas.microsoft.com/office/drawing/2014/main" xmlns="" id="{FD0490D7-0546-2341-9FB3-2235A7233A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8253" r="22737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C2F2906-C106-4B09-AEB2-49282FEE1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12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5555856-9970-4BC3-9AA9-6A917F53A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F487851-BFAF-46D8-A1ED-50CAD6E46F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2556E4-7C0E-4640-B155-A4FF744A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xmlns="" id="{13722DD7-BA73-4776-93A3-94491FEF7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xmlns="" id="{761B1767-79A2-429E-AD2E-36DBBC211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814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FA3C7DEA-BCC2-4295-8850-1479932961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289949D-B9F6-468A-86FE-2694DC5AE7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4FC159-4BEF-734E-BBBE-4636EA50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755073"/>
            <a:ext cx="9833548" cy="1066802"/>
          </a:xfrm>
        </p:spPr>
        <p:txBody>
          <a:bodyPr anchor="b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Aims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4DF0958-0C87-4C28-9554-2FADC788C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EC53B48-7B73-49D1-A6FD-9DBF5141EA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DEDDC41-2C98-4AF1-A0EA-AEEC34827C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D2208F20-F93C-4530-8370-FC7818BABB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E52F51E0-B50B-43EA-B6AC-C16BD29C3E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7DF82-9D1E-A744-A594-A1D0EF29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49325"/>
            <a:ext cx="9833548" cy="29455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  <a:p>
            <a:r>
              <a:rPr lang="en-US" sz="1800">
                <a:solidFill>
                  <a:schemeClr val="tx2"/>
                </a:solidFill>
              </a:rPr>
              <a:t>Local anaesthetic options</a:t>
            </a:r>
          </a:p>
          <a:p>
            <a:r>
              <a:rPr lang="en-US" sz="1800">
                <a:solidFill>
                  <a:schemeClr val="tx2"/>
                </a:solidFill>
              </a:rPr>
              <a:t>Closure options</a:t>
            </a:r>
          </a:p>
          <a:p>
            <a:r>
              <a:rPr lang="en-US" sz="1800">
                <a:solidFill>
                  <a:schemeClr val="tx2"/>
                </a:solidFill>
              </a:rPr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425754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82CF3AF4-60DA-F04D-90B1-0A76CD7C3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69" y="0"/>
            <a:ext cx="10964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43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xmlns="" id="{D1942232-83D0-49E2-AF9B-1F97E3C1EF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xmlns="" id="{E9E70D72-6E23-4015-A4A6-85C120C1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65657FA3-9F3B-7044-BFB5-C2D9C1A8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163848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Initial Management?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28A977F-B603-4D81-B0FC-C8DE048A79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05" y="-1"/>
            <a:ext cx="3362070" cy="2522848"/>
            <a:chOff x="-305" y="-1"/>
            <a:chExt cx="3832880" cy="287613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183CE8C-E039-4B2F-A36E-5FD5CD5DE1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3EB77281-FAB4-40D0-B3F3-264EC4AB20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815E59F3-75FC-494F-8737-5F00A4964F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43ADDCFA-B066-4D79-AB71-062E66E58F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A picture containing person, hairpiece, indoor&#10;&#10;Description automatically generated">
            <a:extLst>
              <a:ext uri="{FF2B5EF4-FFF2-40B4-BE49-F238E27FC236}">
                <a16:creationId xmlns:a16="http://schemas.microsoft.com/office/drawing/2014/main" xmlns="" id="{A1AA8BA2-2754-8F41-AA51-581B10E52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1" y="3353884"/>
            <a:ext cx="4954693" cy="218498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A4983918-3CEE-2846-BDF9-606929966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871" y="2827419"/>
            <a:ext cx="5029200" cy="3227626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ABCDE</a:t>
            </a:r>
          </a:p>
          <a:p>
            <a:r>
              <a:rPr lang="en-US" sz="2400" dirty="0" err="1">
                <a:solidFill>
                  <a:schemeClr val="tx2"/>
                </a:solidFill>
              </a:rPr>
              <a:t>Obs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Analgesia</a:t>
            </a:r>
          </a:p>
          <a:p>
            <a:r>
              <a:rPr lang="en-US" sz="2400" dirty="0">
                <a:solidFill>
                  <a:schemeClr val="tx2"/>
                </a:solidFill>
              </a:rPr>
              <a:t>Local </a:t>
            </a:r>
            <a:r>
              <a:rPr lang="en-US" sz="2400" dirty="0" err="1">
                <a:solidFill>
                  <a:schemeClr val="tx2"/>
                </a:solidFill>
              </a:rPr>
              <a:t>Anaesthetic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Wound Management</a:t>
            </a:r>
          </a:p>
          <a:p>
            <a:r>
              <a:rPr lang="en-US" sz="2400" dirty="0">
                <a:solidFill>
                  <a:schemeClr val="tx2"/>
                </a:solidFill>
              </a:rPr>
              <a:t>Closure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78D9229-E61D-4FEE-8321-2F8B64A8CA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 flipH="1">
            <a:off x="10186037" y="4852038"/>
            <a:ext cx="2151670" cy="1860256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1FDD3CCB-26A3-4D79-AEB6-7A60CF980D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E9AC4470-5113-4709-B29F-CDB937F254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3E0D146C-9DAB-421E-AE88-5F854BF3F7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12EB32A5-4408-4F6C-84B2-F9A908237A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23B37BF-D211-B342-A205-6DF66DDED9EF}"/>
              </a:ext>
            </a:extLst>
          </p:cNvPr>
          <p:cNvSpPr txBox="1"/>
          <p:nvPr/>
        </p:nvSpPr>
        <p:spPr>
          <a:xfrm>
            <a:off x="6090573" y="1709634"/>
            <a:ext cx="5263225" cy="435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25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0ACBD85E-A404-45CB-B532-1039E479D4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3167675" y="-3167677"/>
            <a:ext cx="5856341" cy="12191695"/>
          </a:xfrm>
          <a:custGeom>
            <a:avLst/>
            <a:gdLst>
              <a:gd name="connsiteX0" fmla="*/ 0 w 5856341"/>
              <a:gd name="connsiteY0" fmla="*/ 12191695 h 12191695"/>
              <a:gd name="connsiteX1" fmla="*/ 0 w 5856341"/>
              <a:gd name="connsiteY1" fmla="*/ 0 h 12191695"/>
              <a:gd name="connsiteX2" fmla="*/ 243849 w 5856341"/>
              <a:gd name="connsiteY2" fmla="*/ 0 h 12191695"/>
              <a:gd name="connsiteX3" fmla="*/ 505121 w 5856341"/>
              <a:gd name="connsiteY3" fmla="*/ 0 h 12191695"/>
              <a:gd name="connsiteX4" fmla="*/ 723207 w 5856341"/>
              <a:gd name="connsiteY4" fmla="*/ 0 h 12191695"/>
              <a:gd name="connsiteX5" fmla="*/ 755828 w 5856341"/>
              <a:gd name="connsiteY5" fmla="*/ 0 h 12191695"/>
              <a:gd name="connsiteX6" fmla="*/ 1411868 w 5856341"/>
              <a:gd name="connsiteY6" fmla="*/ 0 h 12191695"/>
              <a:gd name="connsiteX7" fmla="*/ 1421034 w 5856341"/>
              <a:gd name="connsiteY7" fmla="*/ 0 h 12191695"/>
              <a:gd name="connsiteX8" fmla="*/ 1515206 w 5856341"/>
              <a:gd name="connsiteY8" fmla="*/ 0 h 12191695"/>
              <a:gd name="connsiteX9" fmla="*/ 2636151 w 5856341"/>
              <a:gd name="connsiteY9" fmla="*/ 0 h 12191695"/>
              <a:gd name="connsiteX10" fmla="*/ 4637890 w 5856341"/>
              <a:gd name="connsiteY10" fmla="*/ 0 h 12191695"/>
              <a:gd name="connsiteX11" fmla="*/ 4654499 w 5856341"/>
              <a:gd name="connsiteY11" fmla="*/ 26661 h 12191695"/>
              <a:gd name="connsiteX12" fmla="*/ 5856341 w 5856341"/>
              <a:gd name="connsiteY12" fmla="*/ 6438338 h 12191695"/>
              <a:gd name="connsiteX13" fmla="*/ 4449211 w 5856341"/>
              <a:gd name="connsiteY13" fmla="*/ 11332719 h 12191695"/>
              <a:gd name="connsiteX14" fmla="*/ 4061349 w 5856341"/>
              <a:gd name="connsiteY14" fmla="*/ 12054097 h 12191695"/>
              <a:gd name="connsiteX15" fmla="*/ 3977450 w 5856341"/>
              <a:gd name="connsiteY15" fmla="*/ 12191695 h 12191695"/>
              <a:gd name="connsiteX16" fmla="*/ 2636151 w 5856341"/>
              <a:gd name="connsiteY16" fmla="*/ 12191695 h 12191695"/>
              <a:gd name="connsiteX17" fmla="*/ 1421034 w 5856341"/>
              <a:gd name="connsiteY17" fmla="*/ 12191695 h 12191695"/>
              <a:gd name="connsiteX18" fmla="*/ 1411868 w 5856341"/>
              <a:gd name="connsiteY18" fmla="*/ 12191695 h 12191695"/>
              <a:gd name="connsiteX19" fmla="*/ 1283685 w 5856341"/>
              <a:gd name="connsiteY19" fmla="*/ 12191695 h 12191695"/>
              <a:gd name="connsiteX20" fmla="*/ 755828 w 5856341"/>
              <a:gd name="connsiteY20" fmla="*/ 12191695 h 12191695"/>
              <a:gd name="connsiteX21" fmla="*/ 723207 w 5856341"/>
              <a:gd name="connsiteY21" fmla="*/ 12191695 h 12191695"/>
              <a:gd name="connsiteX22" fmla="*/ 505121 w 5856341"/>
              <a:gd name="connsiteY22" fmla="*/ 12191695 h 12191695"/>
              <a:gd name="connsiteX23" fmla="*/ 243849 w 5856341"/>
              <a:gd name="connsiteY2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56341" h="12191695">
                <a:moveTo>
                  <a:pt x="0" y="12191695"/>
                </a:moveTo>
                <a:lnTo>
                  <a:pt x="0" y="0"/>
                </a:lnTo>
                <a:lnTo>
                  <a:pt x="243849" y="0"/>
                </a:lnTo>
                <a:lnTo>
                  <a:pt x="505121" y="0"/>
                </a:lnTo>
                <a:lnTo>
                  <a:pt x="723207" y="0"/>
                </a:lnTo>
                <a:lnTo>
                  <a:pt x="755828" y="0"/>
                </a:lnTo>
                <a:lnTo>
                  <a:pt x="1411868" y="0"/>
                </a:lnTo>
                <a:lnTo>
                  <a:pt x="1421034" y="0"/>
                </a:lnTo>
                <a:lnTo>
                  <a:pt x="1515206" y="0"/>
                </a:lnTo>
                <a:lnTo>
                  <a:pt x="2636151" y="0"/>
                </a:lnTo>
                <a:lnTo>
                  <a:pt x="4637890" y="0"/>
                </a:lnTo>
                <a:lnTo>
                  <a:pt x="4654499" y="26661"/>
                </a:lnTo>
                <a:cubicBezTo>
                  <a:pt x="5425621" y="1341551"/>
                  <a:pt x="5856341" y="3721137"/>
                  <a:pt x="5856341" y="6438338"/>
                </a:cubicBezTo>
                <a:cubicBezTo>
                  <a:pt x="5856341" y="8833790"/>
                  <a:pt x="5159120" y="9960353"/>
                  <a:pt x="4449211" y="11332719"/>
                </a:cubicBezTo>
                <a:cubicBezTo>
                  <a:pt x="4319934" y="11582638"/>
                  <a:pt x="4191839" y="11827452"/>
                  <a:pt x="4061349" y="12054097"/>
                </a:cubicBezTo>
                <a:lnTo>
                  <a:pt x="3977450" y="12191695"/>
                </a:lnTo>
                <a:lnTo>
                  <a:pt x="2636151" y="12191695"/>
                </a:lnTo>
                <a:lnTo>
                  <a:pt x="1421034" y="12191695"/>
                </a:lnTo>
                <a:lnTo>
                  <a:pt x="1411868" y="12191695"/>
                </a:lnTo>
                <a:lnTo>
                  <a:pt x="1283685" y="12191695"/>
                </a:lnTo>
                <a:lnTo>
                  <a:pt x="755828" y="12191695"/>
                </a:lnTo>
                <a:lnTo>
                  <a:pt x="723207" y="12191695"/>
                </a:lnTo>
                <a:lnTo>
                  <a:pt x="505121" y="12191695"/>
                </a:lnTo>
                <a:lnTo>
                  <a:pt x="243849" y="12191695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DB1626B1-BAC7-4893-A5AC-620597685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146277" y="-874927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xmlns="" id="{D64E9910-51FE-45BF-973D-9D2401FD3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143758" y="-1037574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" name="Picture 1" descr="A picture containing person, hairpiece, indoor&#10;&#10;Description automatically generated">
            <a:extLst>
              <a:ext uri="{FF2B5EF4-FFF2-40B4-BE49-F238E27FC236}">
                <a16:creationId xmlns:a16="http://schemas.microsoft.com/office/drawing/2014/main" xmlns="" id="{B0527658-F1DB-384E-9F1B-7FEFA7B5C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579" y="1043513"/>
            <a:ext cx="7974842" cy="351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76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ottle of nail polish&#10;&#10;Description automatically generated with medium confidence">
            <a:extLst>
              <a:ext uri="{FF2B5EF4-FFF2-40B4-BE49-F238E27FC236}">
                <a16:creationId xmlns:a16="http://schemas.microsoft.com/office/drawing/2014/main" xmlns="" id="{B6356618-94A9-B142-AE68-6BBDBA178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072" r="2925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6CB426-5139-DA4E-9415-CBC524BF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LAT Gel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77B82EB8-8025-46C8-AF54-5209EBC04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Lignocaine, Adrenaline &amp; Tetracaine</a:t>
            </a:r>
          </a:p>
          <a:p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9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5134FE-9E3F-AE4F-B202-A002B005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 Gel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3DB4B48-6F89-CD4D-8B19-217DE73F39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EMLA / </a:t>
            </a:r>
            <a:r>
              <a:rPr lang="en-US" dirty="0" err="1"/>
              <a:t>Amitop</a:t>
            </a:r>
            <a:r>
              <a:rPr lang="en-US" dirty="0"/>
              <a:t> unsuitable alternatives = systemic absorption &amp; toxicity</a:t>
            </a:r>
          </a:p>
          <a:p>
            <a:r>
              <a:rPr lang="en-US" dirty="0"/>
              <a:t>Children &gt;1 year old with </a:t>
            </a:r>
            <a:r>
              <a:rPr lang="en-US" b="1" dirty="0"/>
              <a:t>simple </a:t>
            </a:r>
            <a:r>
              <a:rPr lang="en-US" dirty="0"/>
              <a:t>laceration to head / torso / limb</a:t>
            </a:r>
          </a:p>
          <a:p>
            <a:r>
              <a:rPr lang="en-US" dirty="0"/>
              <a:t>Wound less than 5cm</a:t>
            </a:r>
          </a:p>
          <a:p>
            <a:r>
              <a:rPr lang="en-US" dirty="0"/>
              <a:t>Dose:</a:t>
            </a:r>
          </a:p>
          <a:p>
            <a:pPr lvl="1"/>
            <a:r>
              <a:rPr lang="en-US" b="1" dirty="0"/>
              <a:t>0.5 – 1ml per cm of wound length </a:t>
            </a:r>
            <a:r>
              <a:rPr lang="en-US" dirty="0"/>
              <a:t>up to Max:</a:t>
            </a:r>
          </a:p>
          <a:p>
            <a:pPr lvl="2"/>
            <a:r>
              <a:rPr lang="en-US" b="1" dirty="0"/>
              <a:t>2 ml aged 1-3</a:t>
            </a:r>
          </a:p>
          <a:p>
            <a:pPr lvl="2"/>
            <a:r>
              <a:rPr lang="en-US" b="1" dirty="0"/>
              <a:t>3ml &gt;3</a:t>
            </a:r>
          </a:p>
          <a:p>
            <a:pPr lvl="2"/>
            <a:r>
              <a:rPr lang="en-US" dirty="0"/>
              <a:t>Max wound length = </a:t>
            </a:r>
            <a:r>
              <a:rPr lang="en-US" b="1" dirty="0"/>
              <a:t>5cm</a:t>
            </a:r>
          </a:p>
          <a:p>
            <a:endParaRPr lang="en-US" b="1" dirty="0"/>
          </a:p>
          <a:p>
            <a:pPr lvl="2"/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6244EF9-BE39-0E48-9AEB-A1E52EDB7E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 not use in:</a:t>
            </a:r>
          </a:p>
          <a:p>
            <a:pPr lvl="1"/>
            <a:r>
              <a:rPr lang="en-US" dirty="0"/>
              <a:t>Allergy to amide </a:t>
            </a:r>
            <a:r>
              <a:rPr lang="en-US" dirty="0" err="1"/>
              <a:t>anaesthetics</a:t>
            </a:r>
            <a:r>
              <a:rPr lang="en-US" dirty="0"/>
              <a:t> (LA)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Gross contamination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Involving mucous </a:t>
            </a:r>
            <a:r>
              <a:rPr lang="en-US" dirty="0" err="1"/>
              <a:t>mambranes</a:t>
            </a:r>
            <a:r>
              <a:rPr lang="en-US" dirty="0"/>
              <a:t> / genitalia / nose / digits / ear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Bite, crush or flap wound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Unable to determine depth / beyond </a:t>
            </a:r>
            <a:r>
              <a:rPr lang="en-US" dirty="0" err="1"/>
              <a:t>subcut</a:t>
            </a:r>
            <a:r>
              <a:rPr lang="en-US" dirty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755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nch, several&#10;&#10;Description automatically generated">
            <a:extLst>
              <a:ext uri="{FF2B5EF4-FFF2-40B4-BE49-F238E27FC236}">
                <a16:creationId xmlns:a16="http://schemas.microsoft.com/office/drawing/2014/main" xmlns="" id="{EADA4007-95E2-A741-89B1-ED81B3DF8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482" y="0"/>
            <a:ext cx="7479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2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lose-up of a person's eye&#10;&#10;Description automatically generated with medium confidence">
            <a:extLst>
              <a:ext uri="{FF2B5EF4-FFF2-40B4-BE49-F238E27FC236}">
                <a16:creationId xmlns:a16="http://schemas.microsoft.com/office/drawing/2014/main" xmlns="" id="{ADDBBF8B-28F8-044A-AE3D-6FF7786E3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6" r="16117" b="697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62300-00A0-F341-AF2E-AC902C654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Closure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857962E9-44EF-482D-AA92-B1B9A1AD7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726841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141</Words>
  <Application>Microsoft Office PowerPoint</Application>
  <PresentationFormat>Widescreen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Meiryo</vt:lpstr>
      <vt:lpstr>Office Theme</vt:lpstr>
      <vt:lpstr>ENP Teaching Paediatric Facial Wound Closure</vt:lpstr>
      <vt:lpstr>Aims</vt:lpstr>
      <vt:lpstr>PowerPoint Presentation</vt:lpstr>
      <vt:lpstr>Initial Management?</vt:lpstr>
      <vt:lpstr>PowerPoint Presentation</vt:lpstr>
      <vt:lpstr>LAT Gel</vt:lpstr>
      <vt:lpstr>LAT Gel</vt:lpstr>
      <vt:lpstr>PowerPoint Presentation</vt:lpstr>
      <vt:lpstr>Closure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Careful with Glue!</vt:lpstr>
      <vt:lpstr>Further caution</vt:lpstr>
      <vt:lpstr>? Suitable to close</vt:lpstr>
      <vt:lpstr>Always consider NAI…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ENP Teaching Paediatric Wound Closure</dc:title>
  <dc:creator>Douglas Maxwell</dc:creator>
  <cp:lastModifiedBy>McCauley, Cathy</cp:lastModifiedBy>
  <cp:revision>7</cp:revision>
  <dcterms:created xsi:type="dcterms:W3CDTF">2021-04-20T18:04:43Z</dcterms:created>
  <dcterms:modified xsi:type="dcterms:W3CDTF">2022-05-11T12:19:40Z</dcterms:modified>
</cp:coreProperties>
</file>